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</p:sldIdLst>
  <p:sldSz cx="9144000" cy="5715000" type="screen16x10"/>
  <p:notesSz cx="6858000" cy="9144000"/>
  <p:defaultTextStyle>
    <a:defPPr>
      <a:defRPr lang="en-US"/>
    </a:defPPr>
    <a:lvl1pPr marL="0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165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4329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1494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8659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5823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2988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0152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7317" algn="l" defTabSz="357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vi Ayu Enviran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49CC7"/>
    <a:srgbClr val="345E9C"/>
    <a:srgbClr val="417DBF"/>
    <a:srgbClr val="22857D"/>
    <a:srgbClr val="1E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80680" autoAdjust="0"/>
  </p:normalViewPr>
  <p:slideViewPr>
    <p:cSldViewPr snapToGrid="0" snapToObjects="1">
      <p:cViewPr>
        <p:scale>
          <a:sx n="85" d="100"/>
          <a:sy n="85" d="100"/>
        </p:scale>
        <p:origin x="-1128" y="-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34E7-E705-7B44-8E90-600510CE60E2}" type="datetimeFigureOut">
              <a:rPr lang="en-US" smtClean="0"/>
              <a:t>6/2/16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48D40-290C-864F-84FA-7F3CEA016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01D7-47C6-C943-86D1-3F8F2E3AE244}" type="datetimeFigureOut">
              <a:rPr lang="en-US" smtClean="0"/>
              <a:t>6/2/16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F6DF0-E984-A948-814A-0CD99BE54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56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165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4329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1494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8659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5823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2988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0152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7317" algn="l" defTabSz="357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3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Show your timeline and milestones to date</a:t>
            </a:r>
          </a:p>
          <a:p>
            <a:r>
              <a:rPr lang="en-US" dirty="0" smtClean="0">
                <a:latin typeface="Geneva"/>
                <a:cs typeface="Geneva"/>
              </a:rPr>
              <a:t>What are the achievements? Revenue and number of customers to date (if exist)</a:t>
            </a:r>
          </a:p>
          <a:p>
            <a:r>
              <a:rPr lang="en-US" dirty="0" smtClean="0">
                <a:latin typeface="Geneva"/>
                <a:cs typeface="Geneva"/>
              </a:rPr>
              <a:t>Highlight press, partnerships, accolades</a:t>
            </a:r>
          </a:p>
          <a:p>
            <a:r>
              <a:rPr lang="en-US" dirty="0" smtClean="0">
                <a:latin typeface="Geneva"/>
                <a:cs typeface="Geneva"/>
              </a:rPr>
              <a:t>Customer success stories and/or testimonials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How much funding do you need / how much of your company (% equity) will you give away for that?</a:t>
            </a:r>
          </a:p>
          <a:p>
            <a:r>
              <a:rPr lang="en-US" dirty="0" smtClean="0">
                <a:latin typeface="Geneva"/>
                <a:cs typeface="Geneva"/>
              </a:rPr>
              <a:t>How are you going to use the money? How will you allocate the resources?</a:t>
            </a:r>
          </a:p>
          <a:p>
            <a:r>
              <a:rPr lang="en-US" dirty="0" smtClean="0">
                <a:latin typeface="Geneva"/>
                <a:cs typeface="Geneva"/>
              </a:rPr>
              <a:t>When is your next funding need forecasted to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3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What is your vision for the company? Where do you want to take your company?</a:t>
            </a:r>
          </a:p>
          <a:p>
            <a:r>
              <a:rPr lang="en-US" dirty="0" smtClean="0">
                <a:latin typeface="Geneva"/>
                <a:cs typeface="Geneva"/>
              </a:rPr>
              <a:t>How do you see your company growing and evolving over time and rounds?</a:t>
            </a:r>
          </a:p>
          <a:p>
            <a:r>
              <a:rPr lang="en-US" dirty="0" smtClean="0">
                <a:latin typeface="Geneva"/>
                <a:cs typeface="Geneva"/>
              </a:rPr>
              <a:t>What will be the major milestones over the next two years?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6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 charset="0"/>
                <a:ea typeface="Geneva" charset="0"/>
                <a:cs typeface="Geneva" charset="0"/>
              </a:rPr>
              <a:t>How are you going to hack your customer growth?</a:t>
            </a:r>
          </a:p>
          <a:p>
            <a:r>
              <a:rPr lang="en-US" dirty="0" smtClean="0">
                <a:latin typeface="Geneva" charset="0"/>
                <a:ea typeface="Geneva" charset="0"/>
                <a:cs typeface="Geneva" charset="0"/>
              </a:rPr>
              <a:t>How will you achieve your target growth rates?</a:t>
            </a:r>
          </a:p>
          <a:p>
            <a:r>
              <a:rPr lang="en-US" dirty="0" smtClean="0">
                <a:latin typeface="Geneva" charset="0"/>
                <a:ea typeface="Geneva" charset="0"/>
                <a:cs typeface="Geneva" charset="0"/>
              </a:rPr>
              <a:t>What are the most important channels and methods you will use to find and win customers?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How will you grow top line (revenue) and bottom line (profit)</a:t>
            </a:r>
          </a:p>
          <a:p>
            <a:r>
              <a:rPr lang="en-US" dirty="0" smtClean="0">
                <a:latin typeface="Geneva"/>
                <a:cs typeface="Geneva"/>
              </a:rPr>
              <a:t>Focus on next 2 years and extrapolate on the following 2 to 3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4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contact info.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Points to answer:</a:t>
            </a:r>
          </a:p>
          <a:p>
            <a:r>
              <a:rPr lang="en-US" dirty="0" smtClean="0">
                <a:latin typeface="Geneva"/>
                <a:cs typeface="Geneva"/>
              </a:rPr>
              <a:t>What are you aiming to tackle? What are the paint points?</a:t>
            </a:r>
          </a:p>
          <a:p>
            <a:r>
              <a:rPr lang="en-US" dirty="0" smtClean="0">
                <a:latin typeface="Geneva"/>
                <a:cs typeface="Geneva"/>
              </a:rPr>
              <a:t>Define the problem you are solving and for who</a:t>
            </a:r>
          </a:p>
          <a:p>
            <a:r>
              <a:rPr lang="en-US" dirty="0" smtClean="0">
                <a:latin typeface="Geneva"/>
                <a:cs typeface="Geneva"/>
              </a:rPr>
              <a:t>What are the current solution not answering the current needs</a:t>
            </a:r>
            <a:r>
              <a:rPr lang="en-US" b="1" dirty="0" smtClean="0">
                <a:latin typeface="Geneva"/>
                <a:cs typeface="Geneva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What is your product/service about?</a:t>
            </a:r>
          </a:p>
          <a:p>
            <a:r>
              <a:rPr lang="en-US" dirty="0" smtClean="0">
                <a:latin typeface="Geneva"/>
                <a:cs typeface="Geneva"/>
              </a:rPr>
              <a:t>What is your unique value proposition?</a:t>
            </a:r>
          </a:p>
          <a:p>
            <a:r>
              <a:rPr lang="en-US" dirty="0" smtClean="0">
                <a:latin typeface="Geneva"/>
                <a:cs typeface="Geneva"/>
              </a:rPr>
              <a:t>What are you offering to the market needs displayed in the previous slide?</a:t>
            </a:r>
          </a:p>
          <a:p>
            <a:r>
              <a:rPr lang="en-US" dirty="0" smtClean="0">
                <a:latin typeface="Geneva"/>
                <a:cs typeface="Geneva"/>
              </a:rPr>
              <a:t>A link to a demo will be a 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What is your theory of change? How are you intending to create impact?</a:t>
            </a:r>
          </a:p>
          <a:p>
            <a:r>
              <a:rPr lang="en-US" dirty="0" smtClean="0">
                <a:latin typeface="Geneva"/>
                <a:cs typeface="Geneva"/>
              </a:rPr>
              <a:t>How do you define your direct and indirect social and/or environmental impact?</a:t>
            </a:r>
          </a:p>
          <a:p>
            <a:r>
              <a:rPr lang="en-US" dirty="0" smtClean="0">
                <a:latin typeface="Geneva"/>
                <a:cs typeface="Geneva"/>
              </a:rPr>
              <a:t>How do you measure your impact? What assessment had been/will be done? </a:t>
            </a:r>
          </a:p>
          <a:p>
            <a:r>
              <a:rPr lang="en-US" dirty="0" smtClean="0">
                <a:latin typeface="Geneva"/>
                <a:cs typeface="Geneva"/>
              </a:rPr>
              <a:t>What evidence have you gathered regarding the social efficiency of your 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4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Who are your customers? Clearly define who you serve</a:t>
            </a:r>
          </a:p>
          <a:p>
            <a:r>
              <a:rPr lang="en-US" dirty="0" smtClean="0">
                <a:latin typeface="Geneva"/>
                <a:cs typeface="Geneva"/>
              </a:rPr>
              <a:t>Who are your stakeholders navigating around your company?</a:t>
            </a:r>
          </a:p>
          <a:p>
            <a:r>
              <a:rPr lang="en-US" dirty="0" smtClean="0">
                <a:latin typeface="Geneva"/>
                <a:cs typeface="Geneva"/>
              </a:rPr>
              <a:t>How do you segment your market?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How do you proceed on computing your market sizing?</a:t>
            </a:r>
          </a:p>
          <a:p>
            <a:r>
              <a:rPr lang="en-US" dirty="0" smtClean="0">
                <a:latin typeface="Geneva"/>
                <a:cs typeface="Geneva"/>
              </a:rPr>
              <a:t>How big is the market you are operating in? </a:t>
            </a:r>
          </a:p>
          <a:p>
            <a:r>
              <a:rPr lang="en-US" dirty="0" smtClean="0">
                <a:latin typeface="Geneva"/>
                <a:cs typeface="Geneva"/>
              </a:rPr>
              <a:t>How much market share are you aiming to? </a:t>
            </a:r>
          </a:p>
          <a:p>
            <a:r>
              <a:rPr lang="en-US" dirty="0" smtClean="0">
                <a:latin typeface="Geneva"/>
                <a:cs typeface="Geneva"/>
              </a:rPr>
              <a:t>Data driven slide. Macro trends and insights that affect your market will be a 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9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Who are your direct and indirect competitors? How are they performing?</a:t>
            </a:r>
          </a:p>
          <a:p>
            <a:r>
              <a:rPr lang="en-US" dirty="0" smtClean="0">
                <a:latin typeface="Geneva"/>
                <a:cs typeface="Geneva"/>
              </a:rPr>
              <a:t>Where are your positioning yourself?</a:t>
            </a:r>
          </a:p>
          <a:p>
            <a:r>
              <a:rPr lang="en-US" dirty="0" smtClean="0">
                <a:latin typeface="Geneva"/>
                <a:cs typeface="Geneva"/>
              </a:rPr>
              <a:t>How will you win the market vs. competition? </a:t>
            </a:r>
          </a:p>
          <a:p>
            <a:r>
              <a:rPr lang="en-US" dirty="0" smtClean="0">
                <a:latin typeface="Geneva"/>
                <a:cs typeface="Geneva"/>
              </a:rPr>
              <a:t>What is your unique value proposition?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9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What is the pricing model, How are you going to make money? </a:t>
            </a:r>
          </a:p>
          <a:p>
            <a:r>
              <a:rPr lang="en-US" dirty="0" smtClean="0">
                <a:latin typeface="Geneva"/>
                <a:cs typeface="Geneva"/>
              </a:rPr>
              <a:t>Where do you get the money from?</a:t>
            </a:r>
          </a:p>
          <a:p>
            <a:r>
              <a:rPr lang="en-US" dirty="0" smtClean="0">
                <a:latin typeface="Geneva"/>
                <a:cs typeface="Geneva"/>
              </a:rPr>
              <a:t>Show basic computation on revenues and conversion rates</a:t>
            </a:r>
          </a:p>
          <a:p>
            <a:r>
              <a:rPr lang="en-US" dirty="0" smtClean="0">
                <a:latin typeface="Geneva"/>
                <a:cs typeface="Geneva"/>
              </a:rPr>
              <a:t>Life-time value would be a plus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7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eneva"/>
                <a:cs typeface="Geneva"/>
              </a:rPr>
              <a:t>Questions to answer:</a:t>
            </a:r>
          </a:p>
          <a:p>
            <a:r>
              <a:rPr lang="en-US" dirty="0" smtClean="0">
                <a:latin typeface="Geneva"/>
                <a:cs typeface="Geneva"/>
              </a:rPr>
              <a:t>Who is the dream team behind this business? </a:t>
            </a:r>
          </a:p>
          <a:p>
            <a:r>
              <a:rPr lang="en-US" dirty="0" smtClean="0">
                <a:latin typeface="Geneva"/>
                <a:cs typeface="Geneva"/>
              </a:rPr>
              <a:t>Why should we invest in you?</a:t>
            </a:r>
          </a:p>
          <a:p>
            <a:r>
              <a:rPr lang="en-US" dirty="0" smtClean="0">
                <a:latin typeface="Geneva"/>
                <a:cs typeface="Geneva"/>
              </a:rPr>
              <a:t>Show your relevance and passion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F6DF0-E984-A948-814A-0CD99BE542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1445"/>
            <a:ext cx="7772400" cy="14842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6673"/>
            <a:ext cx="9144000" cy="1922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5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0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8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8" name="Parallelogram 7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151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8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8" name="Parallelogram 7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151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6238"/>
            <a:ext cx="7772400" cy="12241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8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1822"/>
            <a:ext cx="7772400" cy="12505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8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6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820"/>
            <a:ext cx="4040188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3279"/>
            <a:ext cx="4040188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8820"/>
            <a:ext cx="4041775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3279"/>
            <a:ext cx="4041775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6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4"/>
            <a:ext cx="3008313" cy="9683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7"/>
            <a:ext cx="3008313" cy="39087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5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20" name="Parallelogram 19"/>
          <p:cNvSpPr/>
          <p:nvPr userDrawn="1"/>
        </p:nvSpPr>
        <p:spPr>
          <a:xfrm>
            <a:off x="6632688" y="5105139"/>
            <a:ext cx="2650898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9" y="315235"/>
            <a:ext cx="3844654" cy="374210"/>
          </a:xfrm>
        </p:spPr>
        <p:txBody>
          <a:bodyPr/>
          <a:lstStyle>
            <a:lvl1pPr>
              <a:defRPr sz="2000">
                <a:solidFill>
                  <a:srgbClr val="1E3F7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97" y="1082777"/>
            <a:ext cx="8229600" cy="379580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015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9019" y="514591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7202" y="251741"/>
            <a:ext cx="608277" cy="50799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08835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7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528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222"/>
            <a:ext cx="5486400" cy="6702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2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2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307"/>
            <a:ext cx="2057400" cy="48753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307"/>
            <a:ext cx="6019800" cy="48753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51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5152"/>
          </a:xfrm>
          <a:prstGeom prst="rect">
            <a:avLst/>
          </a:prstGeom>
        </p:spPr>
        <p:txBody>
          <a:bodyPr/>
          <a:lstStyle/>
          <a:p>
            <a:fld id="{2E46F3B5-8A52-3744-B009-018A54AA3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2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7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4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714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582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429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01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73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0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06550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9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165" indent="0">
              <a:buNone/>
              <a:defRPr sz="1600" b="1"/>
            </a:lvl2pPr>
            <a:lvl3pPr marL="714329" indent="0">
              <a:buNone/>
              <a:defRPr sz="1400" b="1"/>
            </a:lvl3pPr>
            <a:lvl4pPr marL="1071494" indent="0">
              <a:buNone/>
              <a:defRPr sz="1200" b="1"/>
            </a:lvl4pPr>
            <a:lvl5pPr marL="1428659" indent="0">
              <a:buNone/>
              <a:defRPr sz="1200" b="1"/>
            </a:lvl5pPr>
            <a:lvl6pPr marL="1785823" indent="0">
              <a:buNone/>
              <a:defRPr sz="1200" b="1"/>
            </a:lvl6pPr>
            <a:lvl7pPr marL="2142988" indent="0">
              <a:buNone/>
              <a:defRPr sz="1200" b="1"/>
            </a:lvl7pPr>
            <a:lvl8pPr marL="2500152" indent="0">
              <a:buNone/>
              <a:defRPr sz="1200" b="1"/>
            </a:lvl8pPr>
            <a:lvl9pPr marL="285731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165" indent="0">
              <a:buNone/>
              <a:defRPr sz="1600" b="1"/>
            </a:lvl2pPr>
            <a:lvl3pPr marL="714329" indent="0">
              <a:buNone/>
              <a:defRPr sz="1400" b="1"/>
            </a:lvl3pPr>
            <a:lvl4pPr marL="1071494" indent="0">
              <a:buNone/>
              <a:defRPr sz="1200" b="1"/>
            </a:lvl4pPr>
            <a:lvl5pPr marL="1428659" indent="0">
              <a:buNone/>
              <a:defRPr sz="1200" b="1"/>
            </a:lvl5pPr>
            <a:lvl6pPr marL="1785823" indent="0">
              <a:buNone/>
              <a:defRPr sz="1200" b="1"/>
            </a:lvl6pPr>
            <a:lvl7pPr marL="2142988" indent="0">
              <a:buNone/>
              <a:defRPr sz="1200" b="1"/>
            </a:lvl7pPr>
            <a:lvl8pPr marL="2500152" indent="0">
              <a:buNone/>
              <a:defRPr sz="1200" b="1"/>
            </a:lvl8pPr>
            <a:lvl9pPr marL="2857317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11" name="Parallelogram 10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151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0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7" name="Parallelogram 6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151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7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6" name="Parallelogram 5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151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7165" indent="0">
              <a:buNone/>
              <a:defRPr sz="900"/>
            </a:lvl2pPr>
            <a:lvl3pPr marL="714329" indent="0">
              <a:buNone/>
              <a:defRPr sz="800"/>
            </a:lvl3pPr>
            <a:lvl4pPr marL="1071494" indent="0">
              <a:buNone/>
              <a:defRPr sz="700"/>
            </a:lvl4pPr>
            <a:lvl5pPr marL="1428659" indent="0">
              <a:buNone/>
              <a:defRPr sz="700"/>
            </a:lvl5pPr>
            <a:lvl6pPr marL="1785823" indent="0">
              <a:buNone/>
              <a:defRPr sz="700"/>
            </a:lvl6pPr>
            <a:lvl7pPr marL="2142988" indent="0">
              <a:buNone/>
              <a:defRPr sz="700"/>
            </a:lvl7pPr>
            <a:lvl8pPr marL="2500152" indent="0">
              <a:buNone/>
              <a:defRPr sz="700"/>
            </a:lvl8pPr>
            <a:lvl9pPr marL="285731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151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2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7165" indent="0">
              <a:buNone/>
              <a:defRPr sz="2200"/>
            </a:lvl2pPr>
            <a:lvl3pPr marL="714329" indent="0">
              <a:buNone/>
              <a:defRPr sz="1900"/>
            </a:lvl3pPr>
            <a:lvl4pPr marL="1071494" indent="0">
              <a:buNone/>
              <a:defRPr sz="1600"/>
            </a:lvl4pPr>
            <a:lvl5pPr marL="1428659" indent="0">
              <a:buNone/>
              <a:defRPr sz="1600"/>
            </a:lvl5pPr>
            <a:lvl6pPr marL="1785823" indent="0">
              <a:buNone/>
              <a:defRPr sz="1600"/>
            </a:lvl6pPr>
            <a:lvl7pPr marL="2142988" indent="0">
              <a:buNone/>
              <a:defRPr sz="1600"/>
            </a:lvl7pPr>
            <a:lvl8pPr marL="2500152" indent="0">
              <a:buNone/>
              <a:defRPr sz="1600"/>
            </a:lvl8pPr>
            <a:lvl9pPr marL="2857317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57165" indent="0">
              <a:buNone/>
              <a:defRPr sz="900"/>
            </a:lvl2pPr>
            <a:lvl3pPr marL="714329" indent="0">
              <a:buNone/>
              <a:defRPr sz="800"/>
            </a:lvl3pPr>
            <a:lvl4pPr marL="1071494" indent="0">
              <a:buNone/>
              <a:defRPr sz="700"/>
            </a:lvl4pPr>
            <a:lvl5pPr marL="1428659" indent="0">
              <a:buNone/>
              <a:defRPr sz="700"/>
            </a:lvl5pPr>
            <a:lvl6pPr marL="1785823" indent="0">
              <a:buNone/>
              <a:defRPr sz="700"/>
            </a:lvl6pPr>
            <a:lvl7pPr marL="2142988" indent="0">
              <a:buNone/>
              <a:defRPr sz="700"/>
            </a:lvl7pPr>
            <a:lvl8pPr marL="2500152" indent="0">
              <a:buNone/>
              <a:defRPr sz="700"/>
            </a:lvl8pPr>
            <a:lvl9pPr marL="2857317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292232"/>
            <a:ext cx="9144000" cy="42277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9" name="Parallelogram 8"/>
          <p:cNvSpPr/>
          <p:nvPr userDrawn="1"/>
        </p:nvSpPr>
        <p:spPr>
          <a:xfrm>
            <a:off x="7192590" y="5105139"/>
            <a:ext cx="2090995" cy="337576"/>
          </a:xfrm>
          <a:prstGeom prst="parallelogram">
            <a:avLst/>
          </a:prstGeom>
          <a:solidFill>
            <a:srgbClr val="2285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Geneva"/>
              <a:cs typeface="Genev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985" y="5111518"/>
            <a:ext cx="367063" cy="304271"/>
          </a:xfrm>
        </p:spPr>
        <p:txBody>
          <a:bodyPr/>
          <a:lstStyle>
            <a:lvl1pPr algn="r">
              <a:defRPr sz="1000" b="1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fld id="{CD2BAAC9-EC28-AE44-B46C-20AF179B5B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1651" y="5145234"/>
            <a:ext cx="5039080" cy="304271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3844654" cy="419726"/>
          </a:xfrm>
          <a:prstGeom prst="rect">
            <a:avLst/>
          </a:prstGeom>
        </p:spPr>
        <p:txBody>
          <a:bodyPr vert="horz" lIns="71433" tIns="35716" rIns="71433" bIns="35716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7547"/>
            <a:ext cx="8229600" cy="4217593"/>
          </a:xfrm>
          <a:prstGeom prst="rect">
            <a:avLst/>
          </a:prstGeom>
        </p:spPr>
        <p:txBody>
          <a:bodyPr vert="horz" lIns="71433" tIns="35716" rIns="71433" bIns="3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71433" tIns="35716" rIns="71433" bIns="3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AAC9-EC28-AE44-B46C-20AF179B5B76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Logo ANGIN-01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7218" r="6699" b="17217"/>
          <a:stretch/>
        </p:blipFill>
        <p:spPr>
          <a:xfrm>
            <a:off x="7744390" y="293225"/>
            <a:ext cx="1119588" cy="3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357165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267873" indent="-267873" algn="l" defTabSz="35716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580393" indent="-223228" algn="l" defTabSz="35716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892912" indent="-178582" algn="l" defTabSz="35716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250076" indent="-178582" algn="l" defTabSz="357165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1607241" indent="-178582" algn="l" defTabSz="357165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1964406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570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735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5899" indent="-178582" algn="l" defTabSz="35716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65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29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494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8659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5823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2988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152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7317" algn="l" defTabSz="357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idi@tidi.com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775187"/>
            <a:ext cx="9144000" cy="2249390"/>
          </a:xfrm>
          <a:prstGeom prst="rect">
            <a:avLst/>
          </a:prstGeom>
          <a:solidFill>
            <a:srgbClr val="1E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Image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1727" y="5190589"/>
            <a:ext cx="1829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Helvetica"/>
                <a:cs typeface="Helvetica"/>
              </a:rPr>
              <a:t>Company Web Address</a:t>
            </a:r>
            <a:endParaRPr lang="en-US" sz="1200" dirty="0">
              <a:latin typeface="Helvetica"/>
              <a:cs typeface="Helvetica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16" y="1107876"/>
            <a:ext cx="5782611" cy="14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 </a:t>
            </a:r>
            <a:r>
              <a:rPr lang="en-US" b="0" dirty="0" smtClean="0"/>
              <a:t>and Tractions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</a:t>
            </a:r>
          </a:p>
          <a:p>
            <a:pPr marL="0" indent="0">
              <a:buNone/>
            </a:pP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i="1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i="1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i="1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</a:t>
            </a: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Screen Shot 2016-05-02 at 8.59.00 PM.png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t="23457" r="2508" b="29985"/>
          <a:stretch/>
        </p:blipFill>
        <p:spPr>
          <a:xfrm>
            <a:off x="1758221" y="3393046"/>
            <a:ext cx="2488102" cy="171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21" y="1082777"/>
            <a:ext cx="6131726" cy="2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9" y="285216"/>
            <a:ext cx="4201554" cy="374210"/>
          </a:xfrm>
        </p:spPr>
        <p:txBody>
          <a:bodyPr/>
          <a:lstStyle/>
          <a:p>
            <a:r>
              <a:rPr lang="en-US" dirty="0" smtClean="0"/>
              <a:t>Funding Needs </a:t>
            </a:r>
            <a:r>
              <a:rPr lang="en-US" b="0" dirty="0" smtClean="0"/>
              <a:t>and Allocation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01602" y="1051032"/>
            <a:ext cx="5742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Helvetica"/>
                <a:cs typeface="Helvetica"/>
              </a:rPr>
              <a:t>Total Funds Needed (in USD or IDR)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Investment instrument (debt, convertible, straight equity)</a:t>
            </a:r>
            <a:endParaRPr lang="en-US" sz="1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Use of funds/allocation per proceed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Runway (how long this funding going to last?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Current and future burn rate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Estimated valuation</a:t>
            </a:r>
            <a:endParaRPr lang="en-US" sz="16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4" y="1082777"/>
            <a:ext cx="2751961" cy="37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 smtClean="0">
                <a:latin typeface="Helvetica"/>
                <a:cs typeface="Helvetica"/>
              </a:rPr>
              <a:t>Example:</a:t>
            </a:r>
            <a:endParaRPr lang="en-US" sz="1600" i="1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 descr="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2" y="1599948"/>
            <a:ext cx="8494899" cy="20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01" y="285216"/>
            <a:ext cx="5033573" cy="374210"/>
          </a:xfrm>
        </p:spPr>
        <p:txBody>
          <a:bodyPr/>
          <a:lstStyle/>
          <a:p>
            <a:r>
              <a:rPr lang="en-US" dirty="0" smtClean="0"/>
              <a:t>Marketing </a:t>
            </a:r>
            <a:r>
              <a:rPr lang="en-US" b="0" dirty="0" smtClean="0"/>
              <a:t>and Customer Acquisition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</a:t>
            </a: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pic>
        <p:nvPicPr>
          <p:cNvPr id="8" name="Picture 7" descr="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30" y="1244343"/>
            <a:ext cx="3073301" cy="38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429" t="24718" r="6239" b="16765"/>
          <a:stretch/>
        </p:blipFill>
        <p:spPr>
          <a:xfrm>
            <a:off x="398284" y="1082777"/>
            <a:ext cx="6226733" cy="3176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99" y="4384961"/>
            <a:ext cx="822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</a:t>
            </a:r>
            <a:endParaRPr lang="en-US" b="1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Helvetica"/>
                <a:cs typeface="Helvetica"/>
              </a:rPr>
              <a:t>2-year detailed Financial Projections (Profit and Loss) + next 3 years (mainly extrapolations)</a:t>
            </a:r>
            <a:endParaRPr lang="en-US" b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36106" y="1034421"/>
            <a:ext cx="240789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Highlight key metrics: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Impact metrics (KPI)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Total </a:t>
            </a:r>
            <a:r>
              <a:rPr lang="en-US" dirty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Customers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Total </a:t>
            </a:r>
            <a:r>
              <a:rPr lang="en-US" dirty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Revenue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Total </a:t>
            </a:r>
            <a:r>
              <a:rPr lang="en-US" dirty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Expense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EBITDA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2060"/>
                </a:solidFill>
                <a:latin typeface="Helvetica"/>
                <a:ea typeface="Geneva" charset="0"/>
                <a:cs typeface="Helvetica"/>
              </a:rPr>
              <a:t>Net profit</a:t>
            </a:r>
            <a:endParaRPr lang="en-US" dirty="0">
              <a:solidFill>
                <a:srgbClr val="002060"/>
              </a:solidFill>
              <a:latin typeface="Helvetica"/>
              <a:ea typeface="Geneva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020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r>
              <a:rPr lang="en-US" b="0" dirty="0" smtClean="0"/>
              <a:t>Details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Helvetica "/>
                <a:cs typeface="Helvetica "/>
              </a:rPr>
              <a:t>Address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ABC Street, Jakarta 12345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Helvetica "/>
                <a:cs typeface="Helvetica "/>
              </a:rPr>
              <a:t>Phone Number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021-12345678/890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2060"/>
              </a:solidFill>
              <a:hlinkClick r:id="rId3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Helvetica "/>
                <a:cs typeface="Helvetica "/>
              </a:rPr>
              <a:t>Email Address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2060"/>
                </a:solidFill>
                <a:latin typeface="Helvetica"/>
                <a:cs typeface="Helvetica"/>
              </a:rPr>
              <a:t>info@companyname.com</a:t>
            </a:r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  <a:latin typeface="Helvetica "/>
                <a:cs typeface="Helvetica "/>
              </a:rPr>
              <a:t>Website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2060"/>
                </a:solidFill>
                <a:latin typeface="Helvetica"/>
                <a:cs typeface="Helvetica"/>
              </a:rPr>
              <a:t>www.companyname.com</a:t>
            </a:r>
            <a:endParaRPr lang="en-US" sz="16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53" y="2052008"/>
            <a:ext cx="4611274" cy="11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First tackled issue/market need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Second </a:t>
            </a:r>
            <a:r>
              <a:rPr lang="en-US" sz="1600" dirty="0">
                <a:solidFill>
                  <a:srgbClr val="002060"/>
                </a:solidFill>
                <a:latin typeface="Helvetica"/>
                <a:cs typeface="Helvetica"/>
              </a:rPr>
              <a:t>tackled issue/market need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Third </a:t>
            </a:r>
            <a:r>
              <a:rPr lang="en-US" sz="1600" dirty="0">
                <a:solidFill>
                  <a:srgbClr val="002060"/>
                </a:solidFill>
                <a:latin typeface="Helvetica"/>
                <a:cs typeface="Helvetica"/>
              </a:rPr>
              <a:t>tackled issue/market need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Or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latin typeface="Helvetica"/>
                <a:cs typeface="Helvetica"/>
              </a:rPr>
              <a:t>C</a:t>
            </a: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ase examples/stakeholder story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And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List current solution and why this is not doing well</a:t>
            </a:r>
          </a:p>
          <a:p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06024" y="1151371"/>
            <a:ext cx="2688168" cy="2939814"/>
          </a:xfrm>
          <a:prstGeom prst="rect">
            <a:avLst/>
          </a:prstGeom>
          <a:solidFill>
            <a:srgbClr val="41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Product/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Service </a:t>
            </a:r>
            <a:r>
              <a:rPr lang="en-US" sz="2000" dirty="0">
                <a:latin typeface="Helvetica"/>
                <a:cs typeface="Helvetica"/>
              </a:rPr>
              <a:t>visuals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1176" y="1151371"/>
            <a:ext cx="2688168" cy="2939814"/>
          </a:xfrm>
          <a:prstGeom prst="rect">
            <a:avLst/>
          </a:prstGeom>
          <a:solidFill>
            <a:srgbClr val="41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/>
                <a:cs typeface="Helvetica"/>
              </a:rPr>
              <a:t>Product/</a:t>
            </a:r>
          </a:p>
          <a:p>
            <a:pPr algn="ctr"/>
            <a:r>
              <a:rPr lang="en-US" sz="2000" dirty="0">
                <a:latin typeface="Helvetica"/>
                <a:cs typeface="Helvetica"/>
              </a:rPr>
              <a:t>Service visuals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8461" y="4315489"/>
            <a:ext cx="959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Helvetica"/>
                <a:cs typeface="Helvetica"/>
              </a:rPr>
              <a:t>Feature A</a:t>
            </a:r>
            <a:endParaRPr lang="en-US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8142" y="4315488"/>
            <a:ext cx="970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/>
                <a:cs typeface="Helvetica"/>
              </a:rPr>
              <a:t>Feature </a:t>
            </a:r>
            <a:r>
              <a:rPr lang="en-US" smtClean="0">
                <a:solidFill>
                  <a:srgbClr val="002060"/>
                </a:solidFill>
                <a:latin typeface="Helvetica"/>
                <a:cs typeface="Helvetica"/>
              </a:rPr>
              <a:t>B</a:t>
            </a:r>
            <a:endParaRPr lang="en-US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318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b="0" dirty="0" smtClean="0"/>
              <a:t>Impact (Optional)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Theory of Change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Impact evidence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Include picture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 </a:t>
            </a:r>
          </a:p>
          <a:p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5" y="3224198"/>
            <a:ext cx="8210629" cy="9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</a:t>
            </a:r>
            <a:r>
              <a:rPr lang="en-US" b="0" dirty="0" smtClean="0">
                <a:latin typeface="Helvetica "/>
                <a:cs typeface="Helvetica "/>
              </a:rPr>
              <a:t>Customer</a:t>
            </a:r>
            <a:endParaRPr lang="en-US" b="0" dirty="0">
              <a:latin typeface="Helvetica "/>
              <a:cs typeface="Helvetica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</a:t>
            </a: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08048" y="1258416"/>
            <a:ext cx="2296425" cy="1462566"/>
          </a:xfrm>
          <a:prstGeom prst="rect">
            <a:avLst/>
          </a:prstGeom>
          <a:solidFill>
            <a:srgbClr val="41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Chart 1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8048" y="3013325"/>
            <a:ext cx="2296425" cy="1462566"/>
          </a:xfrm>
          <a:prstGeom prst="rect">
            <a:avLst/>
          </a:prstGeom>
          <a:solidFill>
            <a:srgbClr val="41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Chart 2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90" y="1258416"/>
            <a:ext cx="3454948" cy="34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  <a:r>
              <a:rPr lang="en-US" b="0" dirty="0" smtClean="0"/>
              <a:t>Sizing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92" y="1082777"/>
            <a:ext cx="3795808" cy="37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3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 </a:t>
            </a:r>
            <a:r>
              <a:rPr lang="en-US" b="0" dirty="0" smtClean="0"/>
              <a:t>and Positioning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i="1" dirty="0" smtClean="0">
                <a:solidFill>
                  <a:srgbClr val="002060"/>
                </a:solidFill>
                <a:latin typeface="Helvetica"/>
                <a:cs typeface="Helvetica"/>
              </a:rPr>
              <a:t>Example:</a:t>
            </a:r>
            <a:endParaRPr lang="en-US" sz="1600" i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882" y="1082777"/>
            <a:ext cx="5263327" cy="36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499" y="285216"/>
            <a:ext cx="4103025" cy="374210"/>
          </a:xfrm>
        </p:spPr>
        <p:txBody>
          <a:bodyPr/>
          <a:lstStyle/>
          <a:p>
            <a:r>
              <a:rPr lang="en-US" dirty="0" smtClean="0"/>
              <a:t>Monetization</a:t>
            </a:r>
            <a:r>
              <a:rPr lang="en-US" b="0" dirty="0" smtClean="0"/>
              <a:t>/Business Model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Monetization A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Monetization B</a:t>
            </a:r>
          </a:p>
          <a:p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latin typeface="Helvetica"/>
                <a:cs typeface="Helvetica"/>
              </a:rPr>
              <a:t>Monetization C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8" y="1622322"/>
            <a:ext cx="5228340" cy="27167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7181" y="1082777"/>
            <a:ext cx="1083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Helvetica"/>
                <a:cs typeface="Helvetica"/>
              </a:rPr>
              <a:t>Example:</a:t>
            </a:r>
            <a:endParaRPr lang="en-US" sz="16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216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AC9-EC28-AE44-B46C-20AF179B5B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499" y="2629988"/>
            <a:ext cx="3023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Name</a:t>
            </a:r>
            <a:endParaRPr lang="en-US" dirty="0"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Citizenship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Position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Background/Achievement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Education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Role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871" y="1082777"/>
            <a:ext cx="1912909" cy="1444395"/>
          </a:xfrm>
          <a:prstGeom prst="rect">
            <a:avLst/>
          </a:prstGeom>
          <a:solidFill>
            <a:srgbClr val="41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CEO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Picture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8464" y="2995377"/>
            <a:ext cx="1934033" cy="930082"/>
          </a:xfrm>
          <a:prstGeom prst="rect">
            <a:avLst/>
          </a:prstGeom>
          <a:solidFill>
            <a:srgbClr val="649C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Advisor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Picture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3284" y="4027771"/>
            <a:ext cx="2866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Name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Position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Background/Experience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32170" y="1082777"/>
            <a:ext cx="1912909" cy="1444395"/>
          </a:xfrm>
          <a:prstGeom prst="rect">
            <a:avLst/>
          </a:prstGeom>
          <a:solidFill>
            <a:srgbClr val="41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CTO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Picture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8751" y="1082777"/>
            <a:ext cx="1912909" cy="1444395"/>
          </a:xfrm>
          <a:prstGeom prst="rect">
            <a:avLst/>
          </a:prstGeom>
          <a:solidFill>
            <a:srgbClr val="417D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COO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Picture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3088" y="2995377"/>
            <a:ext cx="1934033" cy="930082"/>
          </a:xfrm>
          <a:prstGeom prst="rect">
            <a:avLst/>
          </a:prstGeom>
          <a:solidFill>
            <a:srgbClr val="649C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"/>
                <a:cs typeface="Helvetica"/>
              </a:rPr>
              <a:t>Advisor</a:t>
            </a:r>
          </a:p>
          <a:p>
            <a:pPr algn="ctr"/>
            <a:r>
              <a:rPr lang="en-US" sz="2000" dirty="0" smtClean="0">
                <a:latin typeface="Helvetica"/>
                <a:cs typeface="Helvetica"/>
              </a:rPr>
              <a:t>Picture</a:t>
            </a:r>
            <a:endParaRPr lang="en-US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9559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F72"/>
        </a:solidFill>
        <a:ln>
          <a:noFill/>
        </a:ln>
        <a:effectLst/>
      </a:spPr>
      <a:bodyPr rtlCol="0" anchor="ctr"/>
      <a:lstStyle>
        <a:defPPr algn="ctr">
          <a:defRPr sz="3600" dirty="0">
            <a:latin typeface="Geneva"/>
            <a:cs typeface="Genev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848</Words>
  <Application>Microsoft Macintosh PowerPoint</Application>
  <PresentationFormat>On-screen Show (16:10)</PresentationFormat>
  <Paragraphs>210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Problems</vt:lpstr>
      <vt:lpstr>Solution</vt:lpstr>
      <vt:lpstr>Social Impact (Optional)</vt:lpstr>
      <vt:lpstr>Target Customer</vt:lpstr>
      <vt:lpstr>Market Sizing</vt:lpstr>
      <vt:lpstr>Competitor and Positioning</vt:lpstr>
      <vt:lpstr>Monetization/Business Model</vt:lpstr>
      <vt:lpstr>Team</vt:lpstr>
      <vt:lpstr>Milestones and Tractions</vt:lpstr>
      <vt:lpstr>Funding Needs and Allocation</vt:lpstr>
      <vt:lpstr>Strategy</vt:lpstr>
      <vt:lpstr>Marketing and Customer Acquisition</vt:lpstr>
      <vt:lpstr>Projections</vt:lpstr>
      <vt:lpstr>Contact Details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Nevi Ayu Envirani</dc:creator>
  <cp:lastModifiedBy>Denita Putri Kaliangga</cp:lastModifiedBy>
  <cp:revision>50</cp:revision>
  <dcterms:created xsi:type="dcterms:W3CDTF">2016-05-30T06:07:27Z</dcterms:created>
  <dcterms:modified xsi:type="dcterms:W3CDTF">2016-06-02T10:23:28Z</dcterms:modified>
</cp:coreProperties>
</file>